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1"/>
  </p:notesMasterIdLst>
  <p:sldIdLst>
    <p:sldId id="261" r:id="rId2"/>
    <p:sldId id="283" r:id="rId3"/>
    <p:sldId id="277" r:id="rId4"/>
    <p:sldId id="276" r:id="rId5"/>
    <p:sldId id="273" r:id="rId6"/>
    <p:sldId id="274" r:id="rId7"/>
    <p:sldId id="275" r:id="rId8"/>
    <p:sldId id="281" r:id="rId9"/>
    <p:sldId id="266" r:id="rId10"/>
    <p:sldId id="256" r:id="rId11"/>
    <p:sldId id="262" r:id="rId12"/>
    <p:sldId id="257" r:id="rId13"/>
    <p:sldId id="264" r:id="rId14"/>
    <p:sldId id="265" r:id="rId15"/>
    <p:sldId id="258" r:id="rId16"/>
    <p:sldId id="260" r:id="rId17"/>
    <p:sldId id="263" r:id="rId18"/>
    <p:sldId id="280" r:id="rId19"/>
    <p:sldId id="284" r:id="rId20"/>
    <p:sldId id="259" r:id="rId21"/>
    <p:sldId id="267" r:id="rId22"/>
    <p:sldId id="268" r:id="rId23"/>
    <p:sldId id="270" r:id="rId24"/>
    <p:sldId id="271" r:id="rId25"/>
    <p:sldId id="272" r:id="rId26"/>
    <p:sldId id="279" r:id="rId27"/>
    <p:sldId id="282" r:id="rId28"/>
    <p:sldId id="269" r:id="rId29"/>
    <p:sldId id="278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4660"/>
  </p:normalViewPr>
  <p:slideViewPr>
    <p:cSldViewPr snapToGrid="0">
      <p:cViewPr varScale="1">
        <p:scale>
          <a:sx n="68" d="100"/>
          <a:sy n="68" d="100"/>
        </p:scale>
        <p:origin x="4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247C9-67E5-438A-B2EB-4F5F272B8D4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4F67C-646B-4A46-B18D-3581DF2CD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884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Digital_modulation" TargetMode="External"/><Relationship Id="rId13" Type="http://schemas.openxmlformats.org/officeDocument/2006/relationships/hyperlink" Target="https://en.wikipedia.org/wiki/Amateur_radio" TargetMode="External"/><Relationship Id="rId3" Type="http://schemas.openxmlformats.org/officeDocument/2006/relationships/hyperlink" Target="https://en.wikipedia.org/wiki/Public_land_mobile_radio" TargetMode="External"/><Relationship Id="rId7" Type="http://schemas.openxmlformats.org/officeDocument/2006/relationships/hyperlink" Target="https://en.wikipedia.org/wiki/Kenwood_Corporation" TargetMode="External"/><Relationship Id="rId12" Type="http://schemas.openxmlformats.org/officeDocument/2006/relationships/hyperlink" Target="https://en.wikipedia.org/wiki/Ultrahigh_frequency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Icom_Incorporated" TargetMode="External"/><Relationship Id="rId11" Type="http://schemas.openxmlformats.org/officeDocument/2006/relationships/hyperlink" Target="https://en.wikipedia.org/wiki/Very_high_frequency" TargetMode="External"/><Relationship Id="rId5" Type="http://schemas.openxmlformats.org/officeDocument/2006/relationships/hyperlink" Target="https://en.wikipedia.org/wiki/Transceiver" TargetMode="External"/><Relationship Id="rId10" Type="http://schemas.openxmlformats.org/officeDocument/2006/relationships/hyperlink" Target="https://en.wikipedia.org/wiki/Encryption" TargetMode="External"/><Relationship Id="rId4" Type="http://schemas.openxmlformats.org/officeDocument/2006/relationships/hyperlink" Target="https://en.wikipedia.org/wiki/Two-way_radio" TargetMode="External"/><Relationship Id="rId9" Type="http://schemas.openxmlformats.org/officeDocument/2006/relationships/hyperlink" Target="https://en.wikipedia.org/wiki/Frequency-shift_keying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fontAlgn="ctr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1D35"/>
                </a:solidFill>
                <a:effectLst/>
                <a:latin typeface="Google Sans"/>
              </a:rPr>
              <a:t> </a:t>
            </a:r>
            <a:r>
              <a:rPr lang="en-US" b="1" i="0" dirty="0" err="1">
                <a:solidFill>
                  <a:srgbClr val="001D35"/>
                </a:solidFill>
                <a:effectLst/>
                <a:latin typeface="Google Sans"/>
              </a:rPr>
              <a:t>Icom</a:t>
            </a:r>
            <a:r>
              <a:rPr lang="en-US" b="1" i="0" dirty="0">
                <a:solidFill>
                  <a:srgbClr val="001D35"/>
                </a:solidFill>
                <a:effectLst/>
                <a:latin typeface="Google Sans"/>
              </a:rPr>
              <a:t>: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 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Icom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is the primary manufacturer of D-STAR radios, offering various models including handhelds, mobiles, and base stations. </a:t>
            </a:r>
          </a:p>
          <a:p>
            <a:pPr algn="l" fontAlgn="ctr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001D35"/>
                </a:solidFill>
                <a:effectLst/>
                <a:latin typeface="Google Sans"/>
              </a:rPr>
              <a:t>Kenwood: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 Kenwood also produces D-STAR radios, with models like the TH-D74A and TH-D75A.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 err="1">
                <a:solidFill>
                  <a:srgbClr val="001D35"/>
                </a:solidFill>
                <a:effectLst/>
                <a:latin typeface="Google Sans"/>
              </a:rPr>
              <a:t>FlexRadio</a:t>
            </a:r>
            <a:r>
              <a:rPr lang="en-US" b="1" i="0" dirty="0">
                <a:solidFill>
                  <a:srgbClr val="001D35"/>
                </a:solidFill>
                <a:effectLst/>
                <a:latin typeface="Google Sans"/>
              </a:rPr>
              <a:t> Systems: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 </a:t>
            </a:r>
            <a:r>
              <a:rPr lang="en-US" b="0" i="0" dirty="0" err="1">
                <a:solidFill>
                  <a:srgbClr val="001D35"/>
                </a:solidFill>
                <a:effectLst/>
                <a:latin typeface="Google Sans"/>
              </a:rPr>
              <a:t>FlexRadio</a:t>
            </a:r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 Systems also manufactures D-STAR compatible radios.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94F67C-646B-4A46-B18D-3581DF2CD5E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7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XDN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stands for </a:t>
            </a:r>
            <a:r>
              <a:rPr 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Next Generation Digital Narrowband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and is an open standard for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3" tooltip="Public land mobile radio"/>
              </a:rPr>
              <a:t>public land mobile radio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systems; that is, systems of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4" tooltip="Two-way radio"/>
              </a:rPr>
              <a:t>two-way radios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5" tooltip="Transceiver"/>
              </a:rPr>
              <a:t>transceivers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for bidirectional person-to-person voice communication. It was developed jointly by </a:t>
            </a:r>
            <a:r>
              <a:rPr lang="en-US" b="0" i="0" u="none" strike="noStrike" dirty="0" err="1">
                <a:effectLst/>
                <a:latin typeface="Arial" panose="020B0604020202020204" pitchFamily="34" charset="0"/>
                <a:hlinkClick r:id="rId6" tooltip="Icom Incorporated"/>
              </a:rPr>
              <a:t>Icom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6" tooltip="Icom Incorporated"/>
              </a:rPr>
              <a:t> Incorporated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and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7" tooltip="Kenwood Corporation"/>
              </a:rPr>
              <a:t>Kenwood Corporation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as an advanced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8" tooltip="Digital modulation"/>
              </a:rPr>
              <a:t>digital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system using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9" tooltip="Frequency-shift keying"/>
              </a:rPr>
              <a:t>FSK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modulation that supports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10" tooltip="Encryption"/>
              </a:rPr>
              <a:t>encrypted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transmission and data as well as voice transmission. Like other land mobile systems, NXDN systems use the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11" tooltip="Very high frequency"/>
              </a:rPr>
              <a:t>VHF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and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12" tooltip="Ultrahigh frequency"/>
              </a:rPr>
              <a:t>UHF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frequency bands. It is also used as a niche mode in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13" tooltip="Amateur radio"/>
              </a:rPr>
              <a:t>amateur radio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94F67C-646B-4A46-B18D-3581DF2CD5E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193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956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379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151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2690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069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85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777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7004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450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51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034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823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15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454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31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359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69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4FE02F3-27D7-420C-A31F-C9E9DC4978A1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FE493D9-9355-4DBD-81C0-ECB62E24E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329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gaparts.com/dvmega-dvstick-30.html" TargetMode="External"/><Relationship Id="rId2" Type="http://schemas.openxmlformats.org/officeDocument/2006/relationships/hyperlink" Target="https://wuwt.myshopify.com/products/thumbdv%E2%84%A2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oftware.pa7lim.nl/" TargetMode="External"/><Relationship Id="rId4" Type="http://schemas.openxmlformats.org/officeDocument/2006/relationships/hyperlink" Target="https://www.hamradio.com/detail.cfm?pid=H0-017021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Hnt_azjcSo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hamradiosouthernrepeaters.co.uk/bluedv-setup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5sc.org/meeting-presentations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radioham.mydns.jp/bluedv/BlueDVWindows.pdf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w-digital-radio.groups.io/g/main/topics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ow%20to%20register%20on%20the%20D-Star%20Network%20(Required%20for%20REF%20reflectors,%20not%20XRF/XLX%20reflectors)" TargetMode="External"/><Relationship Id="rId2" Type="http://schemas.openxmlformats.org/officeDocument/2006/relationships/hyperlink" Target="https://n5amd.com/register-dmr-id-dmr-marc-brandmeister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brandmeister.network/?page=lh" TargetMode="External"/><Relationship Id="rId2" Type="http://schemas.openxmlformats.org/officeDocument/2006/relationships/hyperlink" Target="https://www.bridgecomsystems.com/pages/amateur-radio-digital-net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hyperlink" Target="https://www.yaesu.com/jp/en/wires-x/id/id_usa.php" TargetMode="External"/><Relationship Id="rId4" Type="http://schemas.openxmlformats.org/officeDocument/2006/relationships/hyperlink" Target="https://www.pistar.uk/dmr_bm_talkgroups.php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adrc.net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xfuel.com/en/free-photo-jofos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uniaogoodies.blogspot.com/2016/04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mateur_radio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Packet_(information_technology)" TargetMode="External"/><Relationship Id="rId5" Type="http://schemas.openxmlformats.org/officeDocument/2006/relationships/hyperlink" Target="https://en.wikipedia.org/wiki/Minimum-shift_keying" TargetMode="External"/><Relationship Id="rId4" Type="http://schemas.openxmlformats.org/officeDocument/2006/relationships/hyperlink" Target="https://en.wikipedia.org/wiki/Japan_Amateur_Radio_League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Bandwidth_(signal_processing)" TargetMode="External"/><Relationship Id="rId2" Type="http://schemas.openxmlformats.org/officeDocument/2006/relationships/hyperlink" Target="https://en.wikipedia.org/wiki/Amateur_radi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richardlfloyd.com/2012/01/28/confused-interpreting-your-congregations-numbers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9F01E2-53B4-4306-A076-314ABC54FC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132" y="513571"/>
            <a:ext cx="8103765" cy="6077823"/>
          </a:xfrm>
        </p:spPr>
      </p:pic>
    </p:spTree>
    <p:extLst>
      <p:ext uri="{BB962C8B-B14F-4D97-AF65-F5344CB8AC3E}">
        <p14:creationId xmlns:p14="http://schemas.microsoft.com/office/powerpoint/2010/main" val="4061459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1EAF5DA-CDD2-4C5B-B215-DAF38F737A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519561-3696-41AA-A7A9-629EB0A72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892" y="1511052"/>
            <a:ext cx="7975107" cy="53469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BD78B0-A715-41A2-A9AA-98F3FE32C933}"/>
              </a:ext>
            </a:extLst>
          </p:cNvPr>
          <p:cNvSpPr txBox="1"/>
          <p:nvPr/>
        </p:nvSpPr>
        <p:spPr>
          <a:xfrm>
            <a:off x="3746377" y="417250"/>
            <a:ext cx="7261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So I don’t really need 3 different Radios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DB6AEE-34B3-49CC-A825-4E0B9D6ECD7F}"/>
              </a:ext>
            </a:extLst>
          </p:cNvPr>
          <p:cNvSpPr txBox="1"/>
          <p:nvPr/>
        </p:nvSpPr>
        <p:spPr>
          <a:xfrm flipH="1">
            <a:off x="4216891" y="1473199"/>
            <a:ext cx="46518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>
                <a:solidFill>
                  <a:schemeClr val="bg1"/>
                </a:solidFill>
              </a:rPr>
              <a:t>Software solution</a:t>
            </a:r>
          </a:p>
        </p:txBody>
      </p:sp>
    </p:spTree>
    <p:extLst>
      <p:ext uri="{BB962C8B-B14F-4D97-AF65-F5344CB8AC3E}">
        <p14:creationId xmlns:p14="http://schemas.microsoft.com/office/powerpoint/2010/main" val="184886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D63AF-F2D7-49E4-9592-7FA7F30F34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6122" y="62996"/>
            <a:ext cx="8574622" cy="2616199"/>
          </a:xfrm>
        </p:spPr>
        <p:txBody>
          <a:bodyPr/>
          <a:lstStyle/>
          <a:p>
            <a:r>
              <a:rPr lang="en-US" dirty="0"/>
              <a:t>Its been out how long?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BBD3FC-F8ED-4B23-B6BF-9601B1FCFA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2430" y="2997977"/>
            <a:ext cx="6987645" cy="802236"/>
          </a:xfrm>
        </p:spPr>
        <p:txBody>
          <a:bodyPr>
            <a:normAutofit lnSpcReduction="10000"/>
          </a:bodyPr>
          <a:lstStyle/>
          <a:p>
            <a:pPr algn="l"/>
            <a:r>
              <a:rPr lang="en-US" dirty="0"/>
              <a:t>Yes, it has been out since 2016 and now we are finding out about it.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860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0E20C-7140-46F7-B892-6BDE1574D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36BC8-D2DF-42F6-8A50-76FA1D070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l"/>
            <a:r>
              <a:rPr lang="en-US" b="0" i="0" dirty="0">
                <a:solidFill>
                  <a:srgbClr val="4A474B"/>
                </a:solidFill>
                <a:effectLst/>
                <a:latin typeface="Lato" panose="020F0502020204030203" pitchFamily="34" charset="0"/>
              </a:rPr>
              <a:t>With </a:t>
            </a:r>
            <a:r>
              <a:rPr lang="en-US" b="0" i="0" dirty="0" err="1">
                <a:solidFill>
                  <a:srgbClr val="4A474B"/>
                </a:solidFill>
                <a:effectLst/>
                <a:latin typeface="Lato" panose="020F0502020204030203" pitchFamily="34" charset="0"/>
              </a:rPr>
              <a:t>BlueDV</a:t>
            </a:r>
            <a:r>
              <a:rPr lang="en-US" b="0" i="0" dirty="0">
                <a:solidFill>
                  <a:srgbClr val="4A474B"/>
                </a:solidFill>
                <a:effectLst/>
                <a:latin typeface="Lato" panose="020F0502020204030203" pitchFamily="34" charset="0"/>
              </a:rPr>
              <a:t> Windows and an AMBE3000 you can make a QSO via your sound card. No hotspot or radio’s are needed. For around $120 you can make QSO’s on DMR, DSTAR and Fusion.</a:t>
            </a:r>
          </a:p>
          <a:p>
            <a:pPr algn="l"/>
            <a:r>
              <a:rPr lang="en-US" b="0" i="0" dirty="0">
                <a:solidFill>
                  <a:srgbClr val="4A474B"/>
                </a:solidFill>
                <a:effectLst/>
                <a:latin typeface="Lato" panose="020F0502020204030203" pitchFamily="34" charset="0"/>
              </a:rPr>
              <a:t>Some users ask me why other software can use DSTAR, Fusion and DMR without DVSI AMBE3000. Keep in mind! This is </a:t>
            </a:r>
            <a:r>
              <a:rPr lang="en-US" b="1" i="0" dirty="0">
                <a:solidFill>
                  <a:srgbClr val="4A474B"/>
                </a:solidFill>
                <a:effectLst/>
                <a:latin typeface="Lato" panose="020F0502020204030203" pitchFamily="34" charset="0"/>
              </a:rPr>
              <a:t>NOT </a:t>
            </a:r>
            <a:r>
              <a:rPr lang="en-US" b="0" i="0" dirty="0">
                <a:solidFill>
                  <a:srgbClr val="4A474B"/>
                </a:solidFill>
                <a:effectLst/>
                <a:latin typeface="Lato" panose="020F0502020204030203" pitchFamily="34" charset="0"/>
              </a:rPr>
              <a:t>legal! You are breaking the DVSI patents!</a:t>
            </a:r>
          </a:p>
          <a:p>
            <a:pPr algn="l"/>
            <a:r>
              <a:rPr lang="en-US" b="1" i="0" dirty="0" err="1">
                <a:solidFill>
                  <a:srgbClr val="4A474B"/>
                </a:solidFill>
                <a:effectLst/>
                <a:latin typeface="Lato" panose="020F0502020204030203" pitchFamily="34" charset="0"/>
              </a:rPr>
              <a:t>BlueDV</a:t>
            </a:r>
            <a:r>
              <a:rPr lang="en-US" b="1" i="0" dirty="0">
                <a:solidFill>
                  <a:srgbClr val="4A474B"/>
                </a:solidFill>
                <a:effectLst/>
                <a:latin typeface="Lato" panose="020F0502020204030203" pitchFamily="34" charset="0"/>
              </a:rPr>
              <a:t> windows supports the following DV protocols.</a:t>
            </a:r>
            <a:endParaRPr lang="en-US" b="0" i="0" dirty="0">
              <a:solidFill>
                <a:srgbClr val="4A474B"/>
              </a:solidFill>
              <a:effectLst/>
              <a:latin typeface="Lato" panose="020F0502020204030203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A474B"/>
                </a:solidFill>
                <a:effectLst/>
                <a:latin typeface="Lato" panose="020F0502020204030203" pitchFamily="34" charset="0"/>
              </a:rPr>
              <a:t>DSTAR   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A474B"/>
                </a:solidFill>
                <a:effectLst/>
                <a:latin typeface="Lato" panose="020F0502020204030203" pitchFamily="34" charset="0"/>
              </a:rPr>
              <a:t>DMR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A474B"/>
                </a:solidFill>
                <a:effectLst/>
                <a:latin typeface="Lato" panose="020F0502020204030203" pitchFamily="34" charset="0"/>
              </a:rPr>
              <a:t>Fusion ( YSF, FCS ) ( only in DN mode 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A474B"/>
                </a:solidFill>
                <a:effectLst/>
                <a:latin typeface="Lato" panose="020F0502020204030203" pitchFamily="34" charset="0"/>
              </a:rPr>
              <a:t>NXDN  (Next Generation Digital Narrowband)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721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5B92B-AB1B-4A56-A67F-3288CE4D3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232796"/>
            <a:ext cx="10018713" cy="1411448"/>
          </a:xfrm>
        </p:spPr>
        <p:txBody>
          <a:bodyPr/>
          <a:lstStyle/>
          <a:p>
            <a:r>
              <a:rPr lang="en-US" dirty="0"/>
              <a:t>What is AMBE3000™.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31856-A200-47E7-ADA8-2F0309245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9" y="1207315"/>
            <a:ext cx="10018713" cy="3124201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Digital Voice System’s AMBE-3000™ Vocoder Chip is an extremely flexible, voice compression solution that sets a new standard for quality, high-performance speech compression hardware. The AMBE-3000™ Vocoder Chip is a DSP-based vocoder that provides exceptional voice quality at rates as low as 2000 bps. The AMBE-3000™ Vocoder Chip offers the affordability and mobility required by virtually all full or half-duplex mobile communication devices. Its superior performance and flexible design configurations makes it an ideal choice for commercial, consumer and military communication applications.</a:t>
            </a:r>
          </a:p>
          <a:p>
            <a:endParaRPr lang="en-US" dirty="0"/>
          </a:p>
          <a:p>
            <a:r>
              <a:rPr lang="en-US" dirty="0"/>
              <a:t>In other words. The chip can convert PCM audio to and from digital voice ( DSTAR, DMR and Fusion 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9CFC11-E8E2-477D-A7EA-F5F4A3D2B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484" y="4344098"/>
            <a:ext cx="7249836" cy="233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182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D1274-160F-44B7-BF46-643E4CCD4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978" y="83890"/>
            <a:ext cx="10018713" cy="995493"/>
          </a:xfrm>
        </p:spPr>
        <p:txBody>
          <a:bodyPr/>
          <a:lstStyle/>
          <a:p>
            <a:r>
              <a:rPr lang="en-US" dirty="0"/>
              <a:t>What is PCM?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16577-C3B1-476F-B232-72A3E8767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4978" y="1007072"/>
            <a:ext cx="10018713" cy="1627115"/>
          </a:xfrm>
        </p:spPr>
        <p:txBody>
          <a:bodyPr/>
          <a:lstStyle/>
          <a:p>
            <a:r>
              <a:rPr lang="en-US" dirty="0"/>
              <a:t>Pulse-code modulation (PCM) is a digital audio format that converts analog signals into digital data. It's the standard digital audio format for computers, CDs, and digital telephony.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7B2215-EC65-497B-8731-9978DF202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740" y="2382473"/>
            <a:ext cx="4363892" cy="441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487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C1DC4-302E-42B9-8C09-1967670A3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&amp;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F018C-B129-49CA-8959-3B245BAF6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1422" y="2113326"/>
            <a:ext cx="10018713" cy="3124201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BlueDV</a:t>
            </a:r>
            <a:r>
              <a:rPr lang="en-US" dirty="0"/>
              <a:t> windows software works with the following AMBE3000 solutions</a:t>
            </a:r>
          </a:p>
          <a:p>
            <a:endParaRPr lang="en-US" dirty="0"/>
          </a:p>
          <a:p>
            <a:r>
              <a:rPr lang="en-US" dirty="0"/>
              <a:t>NWDR </a:t>
            </a:r>
            <a:r>
              <a:rPr lang="en-US" dirty="0" err="1"/>
              <a:t>ThumbDV</a:t>
            </a:r>
            <a:r>
              <a:rPr lang="en-US" dirty="0"/>
              <a:t>        </a:t>
            </a:r>
            <a:r>
              <a:rPr lang="en-US" dirty="0">
                <a:hlinkClick r:id="rId2"/>
              </a:rPr>
              <a:t>https://wuwt.myshopify.com/products/thumbdv%E2%84%A2</a:t>
            </a:r>
            <a:endParaRPr lang="en-US" dirty="0"/>
          </a:p>
          <a:p>
            <a:r>
              <a:rPr lang="en-US" dirty="0"/>
              <a:t>DVMEGA </a:t>
            </a:r>
            <a:r>
              <a:rPr lang="en-US" dirty="0" err="1"/>
              <a:t>DVStick</a:t>
            </a:r>
            <a:r>
              <a:rPr lang="en-US" dirty="0"/>
              <a:t>      </a:t>
            </a:r>
            <a:r>
              <a:rPr lang="en-US" dirty="0">
                <a:hlinkClick r:id="rId3"/>
              </a:rPr>
              <a:t>https://www.gigaparts.com/dvmega-dvstick-30.html</a:t>
            </a:r>
            <a:endParaRPr lang="en-US" dirty="0"/>
          </a:p>
          <a:p>
            <a:r>
              <a:rPr lang="en-US" dirty="0"/>
              <a:t>ZUM AMBE board       </a:t>
            </a:r>
            <a:r>
              <a:rPr lang="en-US" dirty="0">
                <a:hlinkClick r:id="rId4"/>
              </a:rPr>
              <a:t>https://www.hamradio.com/detail.cfm?pid=H0-017021</a:t>
            </a:r>
            <a:r>
              <a:rPr lang="en-US" dirty="0"/>
              <a:t> </a:t>
            </a:r>
          </a:p>
          <a:p>
            <a:r>
              <a:rPr lang="en-US" dirty="0"/>
              <a:t>The AMBE3000 ( </a:t>
            </a:r>
            <a:r>
              <a:rPr lang="en-US" dirty="0" err="1"/>
              <a:t>ThumbDV</a:t>
            </a:r>
            <a:r>
              <a:rPr lang="en-US" dirty="0"/>
              <a:t>/DVStick30) chips support the most common Fusion DN mode* ( voice narrow ) and not the WV ( Wide Voice ) mode.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You can download the latest version at the following location : </a:t>
            </a:r>
            <a:r>
              <a:rPr lang="en-US" b="1" dirty="0">
                <a:hlinkClick r:id="rId5"/>
              </a:rPr>
              <a:t>https://software.pa7lim.nl/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170221-ECEC-4564-8103-8D91211E22AD}"/>
              </a:ext>
            </a:extLst>
          </p:cNvPr>
          <p:cNvSpPr txBox="1"/>
          <p:nvPr/>
        </p:nvSpPr>
        <p:spPr>
          <a:xfrm>
            <a:off x="2281561" y="5849034"/>
            <a:ext cx="1015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* The VW (Voice Wide) mode takes up the whole 12.5 </a:t>
            </a:r>
            <a:r>
              <a:rPr lang="en-US" dirty="0" err="1"/>
              <a:t>Khz</a:t>
            </a:r>
            <a:r>
              <a:rPr lang="en-US" dirty="0"/>
              <a:t> bandwidth for voice where the DN (Digital Narrow) mode takes up the 6.25 </a:t>
            </a:r>
            <a:r>
              <a:rPr lang="en-US" dirty="0" err="1"/>
              <a:t>Khz</a:t>
            </a:r>
            <a:r>
              <a:rPr lang="en-US" dirty="0"/>
              <a:t> bandwidth.</a:t>
            </a:r>
          </a:p>
        </p:txBody>
      </p:sp>
    </p:spTree>
    <p:extLst>
      <p:ext uri="{BB962C8B-B14F-4D97-AF65-F5344CB8AC3E}">
        <p14:creationId xmlns:p14="http://schemas.microsoft.com/office/powerpoint/2010/main" val="3264629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4388C-AF05-408D-BEAC-A5BF068EC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b="1" i="0" dirty="0">
                <a:solidFill>
                  <a:srgbClr val="FF0000"/>
                </a:solidFill>
                <a:effectLst/>
                <a:latin typeface="Helvetica Neue"/>
              </a:rPr>
              <a:t>Buyers Beware!</a:t>
            </a:r>
            <a:br>
              <a:rPr lang="en-US" sz="2800" b="1" i="0" dirty="0">
                <a:solidFill>
                  <a:srgbClr val="FF0000"/>
                </a:solidFill>
                <a:effectLst/>
                <a:latin typeface="Helvetica Neue"/>
              </a:rPr>
            </a:br>
            <a:r>
              <a:rPr lang="en-US" sz="2800" b="1" i="0" dirty="0">
                <a:solidFill>
                  <a:srgbClr val="FF0000"/>
                </a:solidFill>
                <a:effectLst/>
                <a:latin typeface="Helvetica Neue"/>
              </a:rPr>
              <a:t>Pirated Vocoder Products and Software! 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ECD00-3033-4780-A20F-D91787724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2188827"/>
            <a:ext cx="10018713" cy="312420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Don’t buy China knock offs- they do not have all the functionality of the licensed one. (AMBE-3000R)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F36D2B-F94F-4E1E-BFFC-076AC7383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978" y="685800"/>
            <a:ext cx="2655465" cy="1770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107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B5454-5B11-49A0-870A-9CDB5136B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Only 3 parts to make it work.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A495D-4557-4018-9707-4BA4E1A4E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3080857"/>
            <a:ext cx="4267910" cy="2710343"/>
          </a:xfrm>
        </p:spPr>
        <p:txBody>
          <a:bodyPr>
            <a:normAutofit/>
          </a:bodyPr>
          <a:lstStyle/>
          <a:p>
            <a:r>
              <a:rPr lang="en-US" dirty="0"/>
              <a:t>1 – Laptop/ pc running windows 10/11</a:t>
            </a:r>
          </a:p>
          <a:p>
            <a:r>
              <a:rPr lang="en-US" dirty="0"/>
              <a:t>3 –FREE Blue dv software</a:t>
            </a:r>
          </a:p>
          <a:p>
            <a:r>
              <a:rPr lang="en-US" dirty="0"/>
              <a:t>2	 --</a:t>
            </a:r>
            <a:r>
              <a:rPr lang="en-US" dirty="0" err="1"/>
              <a:t>ThumbDV</a:t>
            </a:r>
            <a:r>
              <a:rPr lang="en-US" dirty="0"/>
              <a:t> (USB) ~$120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DF99F83-D002-4C38-950C-58A45B937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716" y="3080857"/>
            <a:ext cx="3895288" cy="292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54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3CE04-13FE-454B-9BA7-3313A13E4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752599"/>
          </a:xfrm>
        </p:spPr>
        <p:txBody>
          <a:bodyPr/>
          <a:lstStyle/>
          <a:p>
            <a:r>
              <a:rPr lang="en-US" dirty="0"/>
              <a:t>I don’t use windows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7B4320-D4EC-4F05-80DD-8DB3DB0546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8734" y="2231994"/>
            <a:ext cx="6809866" cy="31242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67F720-9366-4DDC-9084-64EBB12C9C01}"/>
              </a:ext>
            </a:extLst>
          </p:cNvPr>
          <p:cNvSpPr txBox="1"/>
          <p:nvPr/>
        </p:nvSpPr>
        <p:spPr>
          <a:xfrm>
            <a:off x="3088734" y="5433134"/>
            <a:ext cx="5709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DVSTICK 30 Android Set up (No PC Needed )</a:t>
            </a:r>
          </a:p>
          <a:p>
            <a:r>
              <a:rPr lang="en-US" dirty="0">
                <a:hlinkClick r:id="rId3"/>
              </a:rPr>
              <a:t>https://www.youtube.com/watch?v=yHnt_azjcSo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C207B0-F853-40BD-9106-52AFF50D0F24}"/>
              </a:ext>
            </a:extLst>
          </p:cNvPr>
          <p:cNvSpPr txBox="1"/>
          <p:nvPr/>
        </p:nvSpPr>
        <p:spPr>
          <a:xfrm>
            <a:off x="2985856" y="6079465"/>
            <a:ext cx="9052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 OTG or On The Go adapter (sometimes called an OTG cable, or OTG connector) allows you to connect a full sized USB flash drive or USB A cable to your phone</a:t>
            </a:r>
          </a:p>
        </p:txBody>
      </p:sp>
    </p:spTree>
    <p:extLst>
      <p:ext uri="{BB962C8B-B14F-4D97-AF65-F5344CB8AC3E}">
        <p14:creationId xmlns:p14="http://schemas.microsoft.com/office/powerpoint/2010/main" val="3012826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5FEA7-A800-4ACE-A5CC-F219BB210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Yes, there is Linux, </a:t>
            </a:r>
            <a:br>
              <a:rPr lang="en-US" dirty="0"/>
            </a:br>
            <a:r>
              <a:rPr lang="en-US" dirty="0"/>
              <a:t>Raspberry Pi also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E9D57-47B0-474D-BE16-F87FB0C14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https://hamradiosouthernrepeaters.co.uk/bluedv-setup.html</a:t>
            </a:r>
            <a:endParaRPr lang="en-US" dirty="0"/>
          </a:p>
          <a:p>
            <a:r>
              <a:rPr lang="en-US" b="1" dirty="0"/>
              <a:t>NOTE: IOS phone/</a:t>
            </a:r>
            <a:r>
              <a:rPr lang="en-US" b="1" dirty="0" err="1"/>
              <a:t>ipad</a:t>
            </a:r>
            <a:r>
              <a:rPr lang="en-US" b="1" dirty="0"/>
              <a:t> no longer work with revs above 10.0</a:t>
            </a:r>
          </a:p>
          <a:p>
            <a:r>
              <a:rPr lang="en-US" b="1" dirty="0"/>
              <a:t>Currently most users are using 18 and above.</a:t>
            </a:r>
          </a:p>
        </p:txBody>
      </p:sp>
    </p:spTree>
    <p:extLst>
      <p:ext uri="{BB962C8B-B14F-4D97-AF65-F5344CB8AC3E}">
        <p14:creationId xmlns:p14="http://schemas.microsoft.com/office/powerpoint/2010/main" val="1017171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6150A-9219-4ABE-8003-D33C1D80A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 of presentation on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2B770-E4F2-49BE-8460-8851793FB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>
                <a:hlinkClick r:id="rId2"/>
              </a:rPr>
              <a:t>https://w5sc.org/meeting-presentations</a:t>
            </a:r>
            <a:r>
              <a:rPr lang="en-US" dirty="0">
                <a:hlinkClick r:id="rId2"/>
              </a:rPr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239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B6509D-D338-4FD2-A5F7-2695B8E21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8964" y="4537363"/>
            <a:ext cx="2209800" cy="2209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6AAE11-92FB-4871-9AF5-E130FEC28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752599"/>
          </a:xfrm>
        </p:spPr>
        <p:txBody>
          <a:bodyPr/>
          <a:lstStyle/>
          <a:p>
            <a:r>
              <a:rPr lang="en-US" dirty="0"/>
              <a:t>Hints: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B9DFD-5825-45D3-8E7F-18E651572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1646067"/>
            <a:ext cx="10018713" cy="3124201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  <a:p>
            <a:r>
              <a:rPr lang="en-US" sz="9600" dirty="0"/>
              <a:t>Make sure you have an USB port with sufficient power &amp; Disable USB Power Management</a:t>
            </a:r>
          </a:p>
          <a:p>
            <a:r>
              <a:rPr lang="en-US" sz="9600" dirty="0"/>
              <a:t>Set the AMBE3000 </a:t>
            </a:r>
            <a:r>
              <a:rPr lang="en-US" sz="9600" dirty="0" err="1"/>
              <a:t>baudrate</a:t>
            </a:r>
            <a:r>
              <a:rPr lang="en-US" sz="9600" dirty="0"/>
              <a:t> to 460800 in </a:t>
            </a:r>
            <a:r>
              <a:rPr lang="en-US" sz="9600" dirty="0" err="1"/>
              <a:t>BlueDV</a:t>
            </a:r>
            <a:endParaRPr lang="en-US" sz="9600" dirty="0"/>
          </a:p>
          <a:p>
            <a:r>
              <a:rPr lang="en-US" sz="9600" b="1" dirty="0">
                <a:solidFill>
                  <a:srgbClr val="C00000"/>
                </a:solidFill>
              </a:rPr>
              <a:t>NOTE- Use same </a:t>
            </a:r>
            <a:r>
              <a:rPr lang="en-US" sz="9600" b="1" dirty="0" err="1">
                <a:solidFill>
                  <a:srgbClr val="C00000"/>
                </a:solidFill>
              </a:rPr>
              <a:t>usb</a:t>
            </a:r>
            <a:r>
              <a:rPr lang="en-US" sz="9600" b="1" dirty="0">
                <a:solidFill>
                  <a:srgbClr val="C00000"/>
                </a:solidFill>
              </a:rPr>
              <a:t> port every time for consistent success</a:t>
            </a:r>
          </a:p>
          <a:p>
            <a:r>
              <a:rPr lang="en-US" sz="9600" dirty="0" err="1"/>
              <a:t>BlueDV</a:t>
            </a:r>
            <a:r>
              <a:rPr lang="en-US" sz="9600" dirty="0"/>
              <a:t> Windows works in Windows 10 &amp; 11.</a:t>
            </a:r>
          </a:p>
          <a:p>
            <a:r>
              <a:rPr lang="en-US" sz="9600" dirty="0"/>
              <a:t>Manual: </a:t>
            </a:r>
            <a:r>
              <a:rPr lang="en-US" sz="9600" dirty="0">
                <a:hlinkClick r:id="rId3"/>
              </a:rPr>
              <a:t>http://radioham.mydns.jp/bluedv/BlueDVWindows.pdf </a:t>
            </a:r>
            <a:endParaRPr lang="en-US" sz="9600" dirty="0"/>
          </a:p>
          <a:p>
            <a:r>
              <a:rPr lang="en-US" sz="9600" dirty="0"/>
              <a:t>The software is free to use. He wrote this software just for fun. So no support</a:t>
            </a:r>
          </a:p>
          <a:p>
            <a:r>
              <a:rPr lang="en-US" sz="9600" dirty="0">
                <a:hlinkClick r:id="rId4"/>
              </a:rPr>
              <a:t>https://nw-digital-radio.groups.io/g/main/topics</a:t>
            </a:r>
            <a:endParaRPr lang="en-US" sz="9600" dirty="0"/>
          </a:p>
          <a:p>
            <a:r>
              <a:rPr lang="en-US" sz="9600" dirty="0"/>
              <a:t>Headset with mic easier to use in noisy environment</a:t>
            </a:r>
          </a:p>
          <a:p>
            <a:pPr lvl="1"/>
            <a:r>
              <a:rPr lang="en-US" sz="9600" b="0" i="0" dirty="0">
                <a:solidFill>
                  <a:srgbClr val="1F1F1F"/>
                </a:solidFill>
                <a:effectLst/>
                <a:latin typeface="Google Sans"/>
              </a:rPr>
              <a:t>(Dragon Stereo Communication/</a:t>
            </a:r>
          </a:p>
          <a:p>
            <a:pPr lvl="1"/>
            <a:r>
              <a:rPr lang="en-US" sz="9600" b="0" i="0" dirty="0">
                <a:solidFill>
                  <a:srgbClr val="1F1F1F"/>
                </a:solidFill>
                <a:effectLst/>
                <a:latin typeface="Google Sans"/>
              </a:rPr>
              <a:t>Skype Headset HS-GEN-C) Amazon ~$10</a:t>
            </a:r>
          </a:p>
        </p:txBody>
      </p:sp>
    </p:spTree>
    <p:extLst>
      <p:ext uri="{BB962C8B-B14F-4D97-AF65-F5344CB8AC3E}">
        <p14:creationId xmlns:p14="http://schemas.microsoft.com/office/powerpoint/2010/main" val="935764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A9AA1-6D37-4261-910B-6072D5A9E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Needed for DMR &amp; D-Star 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2AD33-4363-4802-BAA8-0A7381B32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2089951"/>
            <a:ext cx="10018713" cy="3124201"/>
          </a:xfrm>
        </p:spPr>
        <p:txBody>
          <a:bodyPr>
            <a:normAutofit fontScale="77500" lnSpcReduction="20000"/>
          </a:bodyPr>
          <a:lstStyle/>
          <a:p>
            <a:r>
              <a:rPr lang="en-US" b="0" i="0" strike="noStrike" dirty="0">
                <a:effectLst/>
                <a:latin typeface="PT Serif" panose="020B0604020202020204" pitchFamily="18" charset="0"/>
              </a:rPr>
              <a:t>A DMR ID is a unique number that identifies a radio on a Digital Mobile Radio (DMR) network. It's similar to a phone number that allows a radio to make and receive calls</a:t>
            </a:r>
            <a:endParaRPr lang="en-US" b="0" i="0" strike="noStrike" dirty="0">
              <a:effectLst/>
              <a:latin typeface="PT Serif" panose="020B0604020202020204" pitchFamily="18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b="0" i="0" u="none" strike="noStrike" dirty="0">
                <a:solidFill>
                  <a:srgbClr val="3085ED"/>
                </a:solidFill>
                <a:effectLst/>
                <a:latin typeface="PT Serif" panose="020B060402020202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register for a DMR ID.</a:t>
            </a:r>
            <a:endParaRPr lang="en-US" b="0" i="0" u="none" strike="noStrike" dirty="0">
              <a:solidFill>
                <a:srgbClr val="CC0000"/>
              </a:solidFill>
              <a:effectLst/>
              <a:latin typeface="PT Serif" panose="020B0604020202020204" pitchFamily="18" charset="0"/>
            </a:endParaRPr>
          </a:p>
          <a:p>
            <a:r>
              <a:rPr lang="en-US" b="0" i="0" dirty="0">
                <a:solidFill>
                  <a:srgbClr val="333333"/>
                </a:solidFill>
                <a:effectLst/>
                <a:latin typeface="PT Serif" panose="020B0604020202020204" pitchFamily="18" charset="0"/>
              </a:rPr>
              <a:t>Do you need to register for D-Star, the answer here is not quite as clear cut as it once was, in order to use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PT Serif" panose="020B0604020202020204" pitchFamily="18" charset="0"/>
              </a:rPr>
              <a:t>Icom</a:t>
            </a:r>
            <a:r>
              <a:rPr lang="en-US" b="0" i="0" dirty="0">
                <a:solidFill>
                  <a:srgbClr val="333333"/>
                </a:solidFill>
                <a:effectLst/>
                <a:latin typeface="PT Serif" panose="020B0604020202020204" pitchFamily="18" charset="0"/>
              </a:rPr>
              <a:t> G2 or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PT Serif" panose="020B0604020202020204" pitchFamily="18" charset="0"/>
              </a:rPr>
              <a:t>Icom</a:t>
            </a:r>
            <a:r>
              <a:rPr lang="en-US" b="0" i="0" dirty="0">
                <a:solidFill>
                  <a:srgbClr val="333333"/>
                </a:solidFill>
                <a:effectLst/>
                <a:latin typeface="PT Serif" panose="020B0604020202020204" pitchFamily="18" charset="0"/>
              </a:rPr>
              <a:t> G3 systems, yes you need to have your callsign registered with the 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PT Serif" panose="020B0604020202020204" pitchFamily="18" charset="0"/>
              </a:rPr>
              <a:t>Icom</a:t>
            </a:r>
            <a:r>
              <a:rPr lang="en-US" b="0" i="0" dirty="0">
                <a:solidFill>
                  <a:srgbClr val="333333"/>
                </a:solidFill>
                <a:effectLst/>
                <a:latin typeface="PT Serif" panose="020B0604020202020204" pitchFamily="18" charset="0"/>
              </a:rPr>
              <a:t> network.</a:t>
            </a:r>
          </a:p>
          <a:p>
            <a:r>
              <a:rPr lang="en-US" dirty="0">
                <a:hlinkClick r:id="rId3" action="ppaction://hlinkfile"/>
              </a:rPr>
              <a:t>How to register on the D-Star Network (Required for REF reflectors, not XRF/XLX reflectors)</a:t>
            </a:r>
            <a:endParaRPr lang="en-US" dirty="0"/>
          </a:p>
          <a:p>
            <a:pPr marL="0" indent="0">
              <a:buNone/>
            </a:pPr>
            <a:r>
              <a:rPr lang="en-US" sz="4700" dirty="0"/>
              <a:t>                      </a:t>
            </a:r>
            <a:r>
              <a:rPr lang="en-US" sz="4700" dirty="0">
                <a:solidFill>
                  <a:srgbClr val="FF0000"/>
                </a:solidFill>
              </a:rPr>
              <a:t>It is FREE to register</a:t>
            </a:r>
          </a:p>
        </p:txBody>
      </p:sp>
    </p:spTree>
    <p:extLst>
      <p:ext uri="{BB962C8B-B14F-4D97-AF65-F5344CB8AC3E}">
        <p14:creationId xmlns:p14="http://schemas.microsoft.com/office/powerpoint/2010/main" val="58064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28420-483F-42AF-ADE9-4373468AB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752599"/>
          </a:xfrm>
        </p:spPr>
        <p:txBody>
          <a:bodyPr/>
          <a:lstStyle/>
          <a:p>
            <a:r>
              <a:rPr lang="en-US" dirty="0"/>
              <a:t>How to make contact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6DBA00-857D-431D-BEE4-DE16B73B3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Nets (Something going on every day.)</a:t>
            </a:r>
          </a:p>
          <a:p>
            <a:r>
              <a:rPr lang="en-US" dirty="0">
                <a:hlinkClick r:id="rId2"/>
              </a:rPr>
              <a:t>https://www.bridgecomsystems.com/pages/amateur-radio-digital-nets</a:t>
            </a:r>
            <a:endParaRPr lang="en-US" dirty="0"/>
          </a:p>
          <a:p>
            <a:r>
              <a:rPr lang="en-US" dirty="0">
                <a:hlinkClick r:id="rId3"/>
              </a:rPr>
              <a:t>https://brandmeister.network/?page=lh</a:t>
            </a:r>
            <a:r>
              <a:rPr lang="en-US" dirty="0"/>
              <a:t> (Last heard) See what's active</a:t>
            </a:r>
          </a:p>
          <a:p>
            <a:r>
              <a:rPr lang="en-US" dirty="0"/>
              <a:t> </a:t>
            </a:r>
            <a:r>
              <a:rPr lang="en-US" dirty="0">
                <a:hlinkClick r:id="rId4"/>
              </a:rPr>
              <a:t>https://www.pistar.uk/dmr_bm_talkgroups.php</a:t>
            </a:r>
            <a:r>
              <a:rPr lang="en-US" dirty="0"/>
              <a:t>   </a:t>
            </a:r>
            <a:r>
              <a:rPr lang="en-US" dirty="0" err="1"/>
              <a:t>PiStar</a:t>
            </a:r>
            <a:r>
              <a:rPr lang="en-US" dirty="0"/>
              <a:t> (There are 1686 available </a:t>
            </a:r>
            <a:r>
              <a:rPr lang="en-US" dirty="0" err="1"/>
              <a:t>TalkGroups</a:t>
            </a:r>
            <a:r>
              <a:rPr lang="en-US" dirty="0"/>
              <a:t> on the </a:t>
            </a:r>
            <a:r>
              <a:rPr lang="en-US" dirty="0" err="1"/>
              <a:t>BrandMeister</a:t>
            </a:r>
            <a:r>
              <a:rPr lang="en-US" dirty="0"/>
              <a:t> network.)</a:t>
            </a:r>
          </a:p>
          <a:p>
            <a:r>
              <a:rPr lang="en-US" dirty="0"/>
              <a:t>Use the WIRES-X </a:t>
            </a:r>
            <a:r>
              <a:rPr lang="en-US" dirty="0" err="1"/>
              <a:t>website:</a:t>
            </a:r>
            <a:r>
              <a:rPr lang="en-US" dirty="0" err="1">
                <a:hlinkClick r:id="rId5"/>
              </a:rPr>
              <a:t>https</a:t>
            </a:r>
            <a:r>
              <a:rPr lang="en-US" dirty="0">
                <a:hlinkClick r:id="rId5"/>
              </a:rPr>
              <a:t>://www.yaesu.com/jp/en/wires-x/id/id_usa.php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9CD347-BE6F-4ED4-8FAB-ECB552739A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1669" y="4760582"/>
            <a:ext cx="8866021" cy="950211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98EA97B0-E0E4-4413-B0B6-7781F43A6BC5}"/>
              </a:ext>
            </a:extLst>
          </p:cNvPr>
          <p:cNvSpPr/>
          <p:nvPr/>
        </p:nvSpPr>
        <p:spPr>
          <a:xfrm>
            <a:off x="665825" y="4891596"/>
            <a:ext cx="1109709" cy="23969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730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D068D73-875C-4F21-91BA-1C995CB1BB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9952" y="142041"/>
            <a:ext cx="9816732" cy="552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133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BBF9644-9573-4BCC-8235-BE4A6424E7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4757" y="541537"/>
            <a:ext cx="9573667" cy="5175681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6AC6A4EA-926E-4EC3-ADD9-C66C8CB2593B}"/>
              </a:ext>
            </a:extLst>
          </p:cNvPr>
          <p:cNvSpPr/>
          <p:nvPr/>
        </p:nvSpPr>
        <p:spPr>
          <a:xfrm rot="17416683">
            <a:off x="5225869" y="5587684"/>
            <a:ext cx="971571" cy="5948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88972305-3A54-48DF-8751-0E917E1B71F5}"/>
              </a:ext>
            </a:extLst>
          </p:cNvPr>
          <p:cNvSpPr/>
          <p:nvPr/>
        </p:nvSpPr>
        <p:spPr>
          <a:xfrm rot="7556018">
            <a:off x="5074461" y="116761"/>
            <a:ext cx="971571" cy="5948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63CEC23B-EDE7-4223-B310-E0122372E191}"/>
              </a:ext>
            </a:extLst>
          </p:cNvPr>
          <p:cNvSpPr/>
          <p:nvPr/>
        </p:nvSpPr>
        <p:spPr>
          <a:xfrm rot="17416683">
            <a:off x="9928789" y="5312475"/>
            <a:ext cx="971571" cy="5948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xmit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3773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6F1D548-CD9C-4ECB-8EF2-E34549F8B0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3643" y="1151878"/>
            <a:ext cx="9238608" cy="45542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1B22BF-E47D-404F-BA80-B9ECCC1365FA}"/>
              </a:ext>
            </a:extLst>
          </p:cNvPr>
          <p:cNvSpPr txBox="1"/>
          <p:nvPr/>
        </p:nvSpPr>
        <p:spPr>
          <a:xfrm>
            <a:off x="3994951" y="399495"/>
            <a:ext cx="4287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Receive mode active</a:t>
            </a:r>
          </a:p>
        </p:txBody>
      </p:sp>
    </p:spTree>
    <p:extLst>
      <p:ext uri="{BB962C8B-B14F-4D97-AF65-F5344CB8AC3E}">
        <p14:creationId xmlns:p14="http://schemas.microsoft.com/office/powerpoint/2010/main" val="41743266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75B0F2E-270F-4270-BCC9-2023B8244D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3173" y="1198485"/>
            <a:ext cx="9316627" cy="461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9017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35FDF3CA-B9C9-450F-B9BB-37957AB9DC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428" y="743374"/>
            <a:ext cx="7635143" cy="5726357"/>
          </a:xfrm>
        </p:spPr>
      </p:pic>
      <p:sp>
        <p:nvSpPr>
          <p:cNvPr id="19" name="Callout: Left Arrow 18">
            <a:extLst>
              <a:ext uri="{FF2B5EF4-FFF2-40B4-BE49-F238E27FC236}">
                <a16:creationId xmlns:a16="http://schemas.microsoft.com/office/drawing/2014/main" id="{6F6EB74F-E695-4FB0-91C0-72E673DA0980}"/>
              </a:ext>
            </a:extLst>
          </p:cNvPr>
          <p:cNvSpPr/>
          <p:nvPr/>
        </p:nvSpPr>
        <p:spPr>
          <a:xfrm>
            <a:off x="9016926" y="4128117"/>
            <a:ext cx="2071283" cy="585926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NWDR ThumbDV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8799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48A3F-6BA9-4A54-A029-0F7E9F477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Have Confidence ( make new friends)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FF698-788A-46FE-AF13-878BF9CD8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Listen first</a:t>
            </a:r>
          </a:p>
          <a:p>
            <a:r>
              <a:rPr lang="en-US" dirty="0"/>
              <a:t>No need to call CQ</a:t>
            </a:r>
          </a:p>
          <a:p>
            <a:r>
              <a:rPr lang="en-US" dirty="0"/>
              <a:t>Wait a minimum of 3 seconds after last transmission to begin to talk</a:t>
            </a:r>
          </a:p>
          <a:p>
            <a:r>
              <a:rPr lang="en-US" dirty="0"/>
              <a:t>Just say your call sign, listening --  then wait – talk normal</a:t>
            </a:r>
          </a:p>
          <a:p>
            <a:r>
              <a:rPr lang="en-US" dirty="0"/>
              <a:t>Every Wednesday US Texas </a:t>
            </a:r>
            <a:r>
              <a:rPr lang="en-US" b="1" dirty="0"/>
              <a:t>SADRC </a:t>
            </a:r>
            <a:r>
              <a:rPr lang="en-US" dirty="0"/>
              <a:t>has a net at 7pm – jump in</a:t>
            </a:r>
          </a:p>
          <a:p>
            <a:r>
              <a:rPr lang="en-US" dirty="0"/>
              <a:t>See </a:t>
            </a:r>
            <a:r>
              <a:rPr lang="en-US" dirty="0">
                <a:hlinkClick r:id="rId2"/>
              </a:rPr>
              <a:t>http://www.sadrc.net/</a:t>
            </a:r>
            <a:r>
              <a:rPr lang="en-US" dirty="0"/>
              <a:t> for list of connected repeaters &amp; frequencies  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8612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82100-9C9A-40FF-A63B-04EB686B6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54292A-F54A-4AAC-9381-C87E721652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412394" y="2667000"/>
            <a:ext cx="4162550" cy="3124200"/>
          </a:xfrm>
        </p:spPr>
      </p:pic>
    </p:spTree>
    <p:extLst>
      <p:ext uri="{BB962C8B-B14F-4D97-AF65-F5344CB8AC3E}">
        <p14:creationId xmlns:p14="http://schemas.microsoft.com/office/powerpoint/2010/main" val="1473576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CA810-18BF-452A-86A2-1BB6EA29B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Background first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87DFD73-4B84-4CF6-9705-9215A6A79E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541044" y="2667000"/>
            <a:ext cx="3905250" cy="3124200"/>
          </a:xfrm>
        </p:spPr>
      </p:pic>
    </p:spTree>
    <p:extLst>
      <p:ext uri="{BB962C8B-B14F-4D97-AF65-F5344CB8AC3E}">
        <p14:creationId xmlns:p14="http://schemas.microsoft.com/office/powerpoint/2010/main" val="1531337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FBC18-2A04-4EC5-824E-F446822E44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Radio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2950B-4020-488C-A94E-4944099EF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Different radio brands</a:t>
            </a:r>
          </a:p>
          <a:p>
            <a:r>
              <a:rPr lang="en-US" sz="4400" dirty="0"/>
              <a:t>Different protocols (D-Star, DMR, Fusion)</a:t>
            </a:r>
          </a:p>
          <a:p>
            <a:r>
              <a:rPr lang="en-US" sz="4400" dirty="0"/>
              <a:t>Different requirements to use</a:t>
            </a:r>
          </a:p>
        </p:txBody>
      </p:sp>
    </p:spTree>
    <p:extLst>
      <p:ext uri="{BB962C8B-B14F-4D97-AF65-F5344CB8AC3E}">
        <p14:creationId xmlns:p14="http://schemas.microsoft.com/office/powerpoint/2010/main" val="1861003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615CA-5175-4C70-B359-F0D29180D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2" y="685800"/>
            <a:ext cx="8100060" cy="1752599"/>
          </a:xfrm>
        </p:spPr>
        <p:txBody>
          <a:bodyPr>
            <a:normAutofit fontScale="90000"/>
          </a:bodyPr>
          <a:lstStyle/>
          <a:p>
            <a:r>
              <a:rPr 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D-STAR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Digital Smart Technologies for Amateur Radio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AB04A-3A6C-4682-BAEF-2DF52CE3D0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1" y="2666999"/>
            <a:ext cx="7393360" cy="3124201"/>
          </a:xfrm>
        </p:spPr>
        <p:txBody>
          <a:bodyPr>
            <a:normAutofit/>
          </a:bodyPr>
          <a:lstStyle/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is a digital voice and data protocol specification for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3" tooltip="Amateur radio"/>
              </a:rPr>
              <a:t>amateur radio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The system was developed in the late 1990s by the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4" tooltip="Japan Amateur Radio League"/>
              </a:rPr>
              <a:t>Japan Amateur Radio League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and uses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5" tooltip="Minimum-shift keying"/>
              </a:rPr>
              <a:t>minimum-shift keying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in its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6" tooltip="Packet (information technology)"/>
              </a:rPr>
              <a:t>packet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-based standard. There are other digital modes that have been adapted for use by amateurs, but D-STAR was the first that was designed specifically for amateur radio.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882B40-0C7F-4268-A84D-D4B0FBEFF3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84371" y="0"/>
            <a:ext cx="2531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133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2D90C9-E144-4401-8F7D-4064A7D7A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1525" y="3057525"/>
            <a:ext cx="3800475" cy="38004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478FD9-D479-4CC5-B5E5-3896D65CE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1D35"/>
                </a:solidFill>
                <a:latin typeface="Google Sans"/>
              </a:rPr>
              <a:t>DMR stands for "Digital Mobile Radio"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D4619-DC65-4950-96CB-6D5FC1973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7748467" cy="3124201"/>
          </a:xfrm>
        </p:spPr>
        <p:txBody>
          <a:bodyPr>
            <a:normAutofit lnSpcReduction="10000"/>
          </a:bodyPr>
          <a:lstStyle/>
          <a:p>
            <a:r>
              <a:rPr lang="en-US" b="0" i="0" dirty="0">
                <a:solidFill>
                  <a:srgbClr val="001D35"/>
                </a:solidFill>
                <a:effectLst/>
                <a:latin typeface="Google Sans"/>
              </a:rPr>
              <a:t>which is an international standard for two-way radio communication, allowing different manufacturers' devices to operate together on the same network, providing digital voice and data transmission over radio frequencies; essentially, it's a digital upgrade from traditional analog radio systems. </a:t>
            </a:r>
          </a:p>
          <a:p>
            <a:r>
              <a:rPr lang="en-US" dirty="0"/>
              <a:t>The FCC officially approved the use of DMR by amateurs in the USA in 2014. </a:t>
            </a:r>
          </a:p>
        </p:txBody>
      </p:sp>
    </p:spTree>
    <p:extLst>
      <p:ext uri="{BB962C8B-B14F-4D97-AF65-F5344CB8AC3E}">
        <p14:creationId xmlns:p14="http://schemas.microsoft.com/office/powerpoint/2010/main" val="3025013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DB4DC-F289-4111-9A2B-3C2D1EE68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dirty="0" err="1">
                <a:solidFill>
                  <a:srgbClr val="101418"/>
                </a:solidFill>
                <a:effectLst/>
                <a:latin typeface="Linux Libertine"/>
              </a:rPr>
              <a:t>Digimode</a:t>
            </a:r>
            <a:r>
              <a:rPr lang="en-US" b="0" i="0" dirty="0">
                <a:solidFill>
                  <a:srgbClr val="101418"/>
                </a:solidFill>
                <a:effectLst/>
                <a:latin typeface="Linux Libertine"/>
              </a:rPr>
              <a:t> "Fusion"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D7255-7309-41F0-87C3-23CDBCE97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8804909" cy="3124201"/>
          </a:xfrm>
        </p:spPr>
        <p:txBody>
          <a:bodyPr>
            <a:normAutofit fontScale="92500" lnSpcReduction="10000"/>
          </a:bodyPr>
          <a:lstStyle/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 2013, YAESU launched its own digital mode of operation for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2" tooltip="Amateur radio"/>
              </a:rPr>
              <a:t>amateur radio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 "System Fusion". Like other digital modes, Fusion utilize a narrower </a:t>
            </a:r>
            <a:r>
              <a:rPr lang="en-US" b="0" i="0" u="none" strike="noStrike" dirty="0">
                <a:effectLst/>
                <a:latin typeface="Arial" panose="020B0604020202020204" pitchFamily="34" charset="0"/>
                <a:hlinkClick r:id="rId3" tooltip="Bandwidth (signal processing)"/>
              </a:rPr>
              <a:t>radio bandwidth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With System Fusion, special attention was paid to compatibility with analog FM radio. This was intended to simplify migration of the existing amateur radio repeaters from analog to digital technology.</a:t>
            </a:r>
          </a:p>
          <a:p>
            <a:r>
              <a:rPr lang="en-US" dirty="0"/>
              <a:t>Yaesu is the only company with System Fusion-enabled devices. ICOM, alongside the Japan Amateur Radio League has developed devices using the D-STAR protocol. Other brands use DMR, among other modes.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0384DC-6596-4D3D-8C6B-22412567D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181" y="1754819"/>
            <a:ext cx="9525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049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75E52-0919-4D38-9083-6DBD44E04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I need 3 different digital radios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9ED171B-3E7E-4900-84C2-4B88B4E3A7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19417" y="2070717"/>
            <a:ext cx="6214369" cy="4101483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AFE20F2-51F4-481E-B81A-C91871E45A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852" y="3827017"/>
            <a:ext cx="3068311" cy="2314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788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0DCD2-D6C0-4C29-A0CD-1B1DD9D6E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“Radio” alternative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F8B18-1456-4A54-9F24-5FF7C3B33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152" y="2219417"/>
            <a:ext cx="10018713" cy="4500981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Can use with Technician License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Get into digital radio without a expensive radio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No antennas, power  supplies, </a:t>
            </a:r>
            <a:r>
              <a:rPr lang="en-US" dirty="0" err="1"/>
              <a:t>etc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Portable operation possible (can get on the “air” from virtually anywhere)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Talk worldwide –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i="1" dirty="0"/>
              <a:t>However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Need computer (Laptop) running win 10 or above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Need internet access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Can use with cell phone as hotspot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49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601</TotalTime>
  <Words>1500</Words>
  <Application>Microsoft Office PowerPoint</Application>
  <PresentationFormat>Widescreen</PresentationFormat>
  <Paragraphs>113</Paragraphs>
  <Slides>29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Arial</vt:lpstr>
      <vt:lpstr>Calibri</vt:lpstr>
      <vt:lpstr>Corbel</vt:lpstr>
      <vt:lpstr>Google Sans</vt:lpstr>
      <vt:lpstr>Helvetica Neue</vt:lpstr>
      <vt:lpstr>Lato</vt:lpstr>
      <vt:lpstr>Linux Libertine</vt:lpstr>
      <vt:lpstr>PT Serif</vt:lpstr>
      <vt:lpstr>Roboto</vt:lpstr>
      <vt:lpstr>Wingdings</vt:lpstr>
      <vt:lpstr>Parallax</vt:lpstr>
      <vt:lpstr>PowerPoint Presentation</vt:lpstr>
      <vt:lpstr>Copy of presentation on website</vt:lpstr>
      <vt:lpstr>SOME Background first</vt:lpstr>
      <vt:lpstr>Digital Radio</vt:lpstr>
      <vt:lpstr>D-STAR (Digital Smart Technologies for Amateur Radio)</vt:lpstr>
      <vt:lpstr>DMR stands for "Digital Mobile Radio" </vt:lpstr>
      <vt:lpstr>Digimode "Fusion"</vt:lpstr>
      <vt:lpstr>So I need 3 different digital radios</vt:lpstr>
      <vt:lpstr>Digital “Radio” alternative</vt:lpstr>
      <vt:lpstr>PowerPoint Presentation</vt:lpstr>
      <vt:lpstr>Its been out how long? </vt:lpstr>
      <vt:lpstr>PowerPoint Presentation</vt:lpstr>
      <vt:lpstr>What is AMBE3000™. </vt:lpstr>
      <vt:lpstr>What is PCM?</vt:lpstr>
      <vt:lpstr>Hardware &amp; Software</vt:lpstr>
      <vt:lpstr>Buyers Beware! Pirated Vocoder Products and Software! </vt:lpstr>
      <vt:lpstr>Only 3 parts to make it work.</vt:lpstr>
      <vt:lpstr>I don’t use windows</vt:lpstr>
      <vt:lpstr>Yes, there is Linux,  Raspberry Pi also</vt:lpstr>
      <vt:lpstr>Hints: </vt:lpstr>
      <vt:lpstr>Needed for DMR &amp; D-Star ID</vt:lpstr>
      <vt:lpstr>How to make contact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Have Confidence ( make new friends)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??</dc:creator>
  <cp:lastModifiedBy>??</cp:lastModifiedBy>
  <cp:revision>58</cp:revision>
  <dcterms:created xsi:type="dcterms:W3CDTF">2024-10-05T00:41:52Z</dcterms:created>
  <dcterms:modified xsi:type="dcterms:W3CDTF">2026-07-30T23:04:57Z</dcterms:modified>
</cp:coreProperties>
</file>